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81" r:id="rId3"/>
    <p:sldId id="257" r:id="rId4"/>
    <p:sldId id="258" r:id="rId5"/>
    <p:sldId id="259" r:id="rId6"/>
    <p:sldId id="260" r:id="rId7"/>
    <p:sldId id="262" r:id="rId8"/>
    <p:sldId id="263" r:id="rId9"/>
    <p:sldId id="278" r:id="rId10"/>
    <p:sldId id="261" r:id="rId11"/>
    <p:sldId id="271" r:id="rId12"/>
    <p:sldId id="268" r:id="rId13"/>
    <p:sldId id="287" r:id="rId14"/>
    <p:sldId id="265" r:id="rId15"/>
    <p:sldId id="282" r:id="rId16"/>
    <p:sldId id="270" r:id="rId17"/>
    <p:sldId id="283" r:id="rId18"/>
    <p:sldId id="284" r:id="rId19"/>
    <p:sldId id="266" r:id="rId20"/>
    <p:sldId id="285" r:id="rId21"/>
    <p:sldId id="286" r:id="rId22"/>
    <p:sldId id="280" r:id="rId23"/>
    <p:sldId id="279" r:id="rId24"/>
    <p:sldId id="276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8A868-9804-544F-8D29-09CFA48F7623}" v="30" dt="2024-04-23T06:02:21.550"/>
    <p1510:client id="{840496A2-65F1-4BB7-A1CB-DBD25AF71910}" v="38" dt="2024-04-23T02:09:49.453"/>
    <p1510:client id="{AA2F9CDE-7DF3-4D62-AB94-AC20012B834F}" v="34" dt="2024-04-23T05:59:11.567"/>
    <p1510:client id="{C81C42C8-98EC-40C6-ACED-FF9AC9DDB4D3}" v="3" dt="2024-04-23T05:28:34.758"/>
    <p1510:client id="{ECBFA0F4-966A-4C57-B52D-548EC7D7B242}" v="128" dt="2024-04-23T01:21:59.361"/>
    <p1510:client id="{F15D229A-8EB9-41B9-80EB-B620BAFC943A}" v="10" dt="2024-04-23T05:05:42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Sheet1!$J$2:$J$61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Sheet1!$K$2:$K$61</c:f>
              <c:numCache>
                <c:formatCode>General</c:formatCode>
                <c:ptCount val="60"/>
                <c:pt idx="0">
                  <c:v>3.3012000000000001</c:v>
                </c:pt>
                <c:pt idx="1">
                  <c:v>3.3016000000000001</c:v>
                </c:pt>
                <c:pt idx="2">
                  <c:v>3.3016000000000001</c:v>
                </c:pt>
                <c:pt idx="3">
                  <c:v>3.3014999999999999</c:v>
                </c:pt>
                <c:pt idx="4">
                  <c:v>3.3014999999999999</c:v>
                </c:pt>
                <c:pt idx="5">
                  <c:v>3.3014000000000001</c:v>
                </c:pt>
                <c:pt idx="6">
                  <c:v>3.3014999999999999</c:v>
                </c:pt>
                <c:pt idx="7">
                  <c:v>3.3014000000000001</c:v>
                </c:pt>
                <c:pt idx="8">
                  <c:v>3.3016000000000001</c:v>
                </c:pt>
                <c:pt idx="9">
                  <c:v>3.3016000000000001</c:v>
                </c:pt>
                <c:pt idx="10">
                  <c:v>3.3014999999999999</c:v>
                </c:pt>
                <c:pt idx="11">
                  <c:v>3.3014000000000001</c:v>
                </c:pt>
                <c:pt idx="12">
                  <c:v>3.3014000000000001</c:v>
                </c:pt>
                <c:pt idx="13">
                  <c:v>3.3014999999999999</c:v>
                </c:pt>
                <c:pt idx="14">
                  <c:v>3.3016000000000001</c:v>
                </c:pt>
                <c:pt idx="15">
                  <c:v>3.3016000000000001</c:v>
                </c:pt>
                <c:pt idx="16">
                  <c:v>3.3014000000000001</c:v>
                </c:pt>
                <c:pt idx="17">
                  <c:v>3.3016000000000001</c:v>
                </c:pt>
                <c:pt idx="18">
                  <c:v>3.3014999999999999</c:v>
                </c:pt>
                <c:pt idx="19">
                  <c:v>3.3014000000000001</c:v>
                </c:pt>
                <c:pt idx="20">
                  <c:v>3.3016000000000001</c:v>
                </c:pt>
                <c:pt idx="21">
                  <c:v>3.3014999999999999</c:v>
                </c:pt>
                <c:pt idx="22">
                  <c:v>3.3014999999999999</c:v>
                </c:pt>
                <c:pt idx="23">
                  <c:v>3.3016000000000001</c:v>
                </c:pt>
                <c:pt idx="24">
                  <c:v>3.3014000000000001</c:v>
                </c:pt>
                <c:pt idx="25">
                  <c:v>3.3014999999999999</c:v>
                </c:pt>
                <c:pt idx="26">
                  <c:v>3.3014000000000001</c:v>
                </c:pt>
                <c:pt idx="27">
                  <c:v>3.3014999999999999</c:v>
                </c:pt>
                <c:pt idx="28">
                  <c:v>3.3016000000000001</c:v>
                </c:pt>
                <c:pt idx="29">
                  <c:v>3.3014000000000001</c:v>
                </c:pt>
                <c:pt idx="30">
                  <c:v>3.3014000000000001</c:v>
                </c:pt>
                <c:pt idx="31">
                  <c:v>3.3014000000000001</c:v>
                </c:pt>
                <c:pt idx="32">
                  <c:v>3.3012000000000001</c:v>
                </c:pt>
                <c:pt idx="33">
                  <c:v>3.3012999999999999</c:v>
                </c:pt>
                <c:pt idx="34">
                  <c:v>3.3014000000000001</c:v>
                </c:pt>
                <c:pt idx="35">
                  <c:v>3.3012999999999999</c:v>
                </c:pt>
                <c:pt idx="36">
                  <c:v>3.3016000000000001</c:v>
                </c:pt>
                <c:pt idx="37">
                  <c:v>3.3016000000000001</c:v>
                </c:pt>
                <c:pt idx="38">
                  <c:v>3.3014999999999999</c:v>
                </c:pt>
                <c:pt idx="39">
                  <c:v>3.3014000000000001</c:v>
                </c:pt>
                <c:pt idx="40">
                  <c:v>3.3014000000000001</c:v>
                </c:pt>
                <c:pt idx="41">
                  <c:v>3.3014999999999999</c:v>
                </c:pt>
                <c:pt idx="42">
                  <c:v>3.3014999999999999</c:v>
                </c:pt>
                <c:pt idx="43">
                  <c:v>3.3016000000000001</c:v>
                </c:pt>
                <c:pt idx="44">
                  <c:v>3.3014000000000001</c:v>
                </c:pt>
                <c:pt idx="45">
                  <c:v>3.3014999999999999</c:v>
                </c:pt>
                <c:pt idx="46">
                  <c:v>3.3014000000000001</c:v>
                </c:pt>
                <c:pt idx="47">
                  <c:v>3.3014999999999999</c:v>
                </c:pt>
                <c:pt idx="48">
                  <c:v>3.3016000000000001</c:v>
                </c:pt>
                <c:pt idx="49">
                  <c:v>3.3016000000000001</c:v>
                </c:pt>
                <c:pt idx="50">
                  <c:v>3.3014999999999999</c:v>
                </c:pt>
                <c:pt idx="51">
                  <c:v>3.3014000000000001</c:v>
                </c:pt>
                <c:pt idx="52">
                  <c:v>3.3014999999999999</c:v>
                </c:pt>
                <c:pt idx="53">
                  <c:v>3.3014000000000001</c:v>
                </c:pt>
                <c:pt idx="54">
                  <c:v>3.3014999999999999</c:v>
                </c:pt>
                <c:pt idx="55">
                  <c:v>3.3014999999999999</c:v>
                </c:pt>
                <c:pt idx="56">
                  <c:v>3.3014999999999999</c:v>
                </c:pt>
                <c:pt idx="57">
                  <c:v>3.3016000000000001</c:v>
                </c:pt>
                <c:pt idx="58">
                  <c:v>3.3016000000000001</c:v>
                </c:pt>
                <c:pt idx="59">
                  <c:v>3.3014000000000001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AF-D44D-82D6-2DB9DCCB8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7300159"/>
        <c:axId val="657410975"/>
      </c:scatterChart>
      <c:valAx>
        <c:axId val="65730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410975"/>
        <c:crosses val="autoZero"/>
        <c:crossBetween val="midCat"/>
      </c:valAx>
      <c:valAx>
        <c:axId val="65741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3001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Sheet1!$N$1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Sheet1!$M$2:$M$61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Sheet1!$N$2:$N$61</c:f>
              <c:numCache>
                <c:formatCode>General</c:formatCode>
                <c:ptCount val="60"/>
                <c:pt idx="0">
                  <c:v>5.0011999999999999</c:v>
                </c:pt>
                <c:pt idx="1">
                  <c:v>5.0011999999999999</c:v>
                </c:pt>
                <c:pt idx="2">
                  <c:v>5.0010000000000003</c:v>
                </c:pt>
                <c:pt idx="3">
                  <c:v>5.0007999999999999</c:v>
                </c:pt>
                <c:pt idx="4">
                  <c:v>5.0011000000000001</c:v>
                </c:pt>
                <c:pt idx="5">
                  <c:v>5.0007999999999999</c:v>
                </c:pt>
                <c:pt idx="6">
                  <c:v>5.0008999999999997</c:v>
                </c:pt>
                <c:pt idx="7">
                  <c:v>5.0011999999999999</c:v>
                </c:pt>
                <c:pt idx="8">
                  <c:v>5.0012999999999996</c:v>
                </c:pt>
                <c:pt idx="9">
                  <c:v>5.0008999999999997</c:v>
                </c:pt>
                <c:pt idx="10">
                  <c:v>5.0007999999999999</c:v>
                </c:pt>
                <c:pt idx="11">
                  <c:v>5.0012999999999996</c:v>
                </c:pt>
                <c:pt idx="12">
                  <c:v>5.0011000000000001</c:v>
                </c:pt>
                <c:pt idx="13">
                  <c:v>5.0012999999999996</c:v>
                </c:pt>
                <c:pt idx="14">
                  <c:v>5.0007999999999999</c:v>
                </c:pt>
                <c:pt idx="15">
                  <c:v>5.0008999999999997</c:v>
                </c:pt>
                <c:pt idx="16">
                  <c:v>5.0011999999999999</c:v>
                </c:pt>
                <c:pt idx="17">
                  <c:v>5.0012999999999996</c:v>
                </c:pt>
                <c:pt idx="18">
                  <c:v>5.0011999999999999</c:v>
                </c:pt>
                <c:pt idx="19">
                  <c:v>5.0007999999999999</c:v>
                </c:pt>
                <c:pt idx="20">
                  <c:v>5.0011000000000001</c:v>
                </c:pt>
                <c:pt idx="21">
                  <c:v>5.0010000000000003</c:v>
                </c:pt>
                <c:pt idx="22">
                  <c:v>5.0010000000000003</c:v>
                </c:pt>
                <c:pt idx="23">
                  <c:v>5.0007999999999999</c:v>
                </c:pt>
                <c:pt idx="24">
                  <c:v>5.0011999999999999</c:v>
                </c:pt>
                <c:pt idx="25">
                  <c:v>5.0012999999999996</c:v>
                </c:pt>
                <c:pt idx="26">
                  <c:v>5.0011000000000001</c:v>
                </c:pt>
                <c:pt idx="27">
                  <c:v>5.0011000000000001</c:v>
                </c:pt>
                <c:pt idx="28">
                  <c:v>5.0008999999999997</c:v>
                </c:pt>
                <c:pt idx="29">
                  <c:v>5.0012999999999996</c:v>
                </c:pt>
                <c:pt idx="30">
                  <c:v>5.0012999999999996</c:v>
                </c:pt>
                <c:pt idx="31">
                  <c:v>5.0011000000000001</c:v>
                </c:pt>
                <c:pt idx="32">
                  <c:v>5.0010000000000003</c:v>
                </c:pt>
                <c:pt idx="33">
                  <c:v>5.0011000000000001</c:v>
                </c:pt>
                <c:pt idx="34">
                  <c:v>5.0011999999999999</c:v>
                </c:pt>
                <c:pt idx="35">
                  <c:v>5.0008999999999997</c:v>
                </c:pt>
                <c:pt idx="36">
                  <c:v>5.0010000000000003</c:v>
                </c:pt>
                <c:pt idx="37">
                  <c:v>5.0011999999999999</c:v>
                </c:pt>
                <c:pt idx="38">
                  <c:v>5.0010000000000003</c:v>
                </c:pt>
                <c:pt idx="39">
                  <c:v>5.0007999999999999</c:v>
                </c:pt>
                <c:pt idx="40">
                  <c:v>5.0012999999999996</c:v>
                </c:pt>
                <c:pt idx="41">
                  <c:v>5.0011000000000001</c:v>
                </c:pt>
                <c:pt idx="42">
                  <c:v>5.0012999999999996</c:v>
                </c:pt>
                <c:pt idx="43">
                  <c:v>5.0012999999999996</c:v>
                </c:pt>
                <c:pt idx="44">
                  <c:v>5.0011000000000001</c:v>
                </c:pt>
                <c:pt idx="45">
                  <c:v>5.0012999999999996</c:v>
                </c:pt>
                <c:pt idx="46">
                  <c:v>5.0007999999999999</c:v>
                </c:pt>
                <c:pt idx="47">
                  <c:v>5.0011999999999999</c:v>
                </c:pt>
                <c:pt idx="48">
                  <c:v>5.0010000000000003</c:v>
                </c:pt>
                <c:pt idx="49">
                  <c:v>5.0014000000000003</c:v>
                </c:pt>
                <c:pt idx="50">
                  <c:v>5.0014000000000003</c:v>
                </c:pt>
                <c:pt idx="51">
                  <c:v>5.0012999999999996</c:v>
                </c:pt>
                <c:pt idx="52">
                  <c:v>5.0010000000000003</c:v>
                </c:pt>
                <c:pt idx="53">
                  <c:v>5.0007999999999999</c:v>
                </c:pt>
                <c:pt idx="54">
                  <c:v>5.0007999999999999</c:v>
                </c:pt>
                <c:pt idx="55">
                  <c:v>5.0008999999999997</c:v>
                </c:pt>
                <c:pt idx="56">
                  <c:v>5.0010000000000003</c:v>
                </c:pt>
                <c:pt idx="57">
                  <c:v>5.0011999999999999</c:v>
                </c:pt>
                <c:pt idx="58">
                  <c:v>5.0011000000000001</c:v>
                </c:pt>
                <c:pt idx="59">
                  <c:v>5.0012999999999996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678-AB49-9FC7-BF50579D5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346528"/>
        <c:axId val="392668880"/>
      </c:scatterChart>
      <c:valAx>
        <c:axId val="392346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668880"/>
        <c:crosses val="autoZero"/>
        <c:crossBetween val="midCat"/>
      </c:valAx>
      <c:valAx>
        <c:axId val="39266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346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Input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Sheet1!$D$2:$D$61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Sheet1!$E$2:$E$61</c:f>
              <c:numCache>
                <c:formatCode>General</c:formatCode>
                <c:ptCount val="60"/>
                <c:pt idx="0">
                  <c:v>4.9989999999999997</c:v>
                </c:pt>
                <c:pt idx="1">
                  <c:v>4.9997999999999996</c:v>
                </c:pt>
                <c:pt idx="2">
                  <c:v>4.9999000000000002</c:v>
                </c:pt>
                <c:pt idx="3">
                  <c:v>4.9997999999999996</c:v>
                </c:pt>
                <c:pt idx="4">
                  <c:v>5.0003000000000002</c:v>
                </c:pt>
                <c:pt idx="5">
                  <c:v>5.0000999999999998</c:v>
                </c:pt>
                <c:pt idx="6">
                  <c:v>4.9999000000000002</c:v>
                </c:pt>
                <c:pt idx="7">
                  <c:v>4.9997999999999996</c:v>
                </c:pt>
                <c:pt idx="8">
                  <c:v>4.9999000000000002</c:v>
                </c:pt>
                <c:pt idx="9">
                  <c:v>5.0002000000000004</c:v>
                </c:pt>
                <c:pt idx="10">
                  <c:v>5.0002000000000004</c:v>
                </c:pt>
                <c:pt idx="11">
                  <c:v>5.0002000000000004</c:v>
                </c:pt>
                <c:pt idx="12">
                  <c:v>5.0000999999999998</c:v>
                </c:pt>
                <c:pt idx="13">
                  <c:v>5.0002000000000004</c:v>
                </c:pt>
                <c:pt idx="14">
                  <c:v>4.9999000000000002</c:v>
                </c:pt>
                <c:pt idx="15">
                  <c:v>5.0003000000000002</c:v>
                </c:pt>
                <c:pt idx="16">
                  <c:v>4.9999000000000002</c:v>
                </c:pt>
                <c:pt idx="17">
                  <c:v>5.0000999999999998</c:v>
                </c:pt>
                <c:pt idx="18">
                  <c:v>5.0000999999999998</c:v>
                </c:pt>
                <c:pt idx="19">
                  <c:v>4.9997999999999996</c:v>
                </c:pt>
                <c:pt idx="20">
                  <c:v>5</c:v>
                </c:pt>
                <c:pt idx="21">
                  <c:v>5</c:v>
                </c:pt>
                <c:pt idx="22">
                  <c:v>5.0003000000000002</c:v>
                </c:pt>
                <c:pt idx="23">
                  <c:v>5.0002000000000004</c:v>
                </c:pt>
                <c:pt idx="24">
                  <c:v>5.0002000000000004</c:v>
                </c:pt>
                <c:pt idx="25">
                  <c:v>5.0002000000000004</c:v>
                </c:pt>
                <c:pt idx="26">
                  <c:v>5.0000999999999998</c:v>
                </c:pt>
                <c:pt idx="27">
                  <c:v>5</c:v>
                </c:pt>
                <c:pt idx="28">
                  <c:v>5.0003000000000002</c:v>
                </c:pt>
                <c:pt idx="29">
                  <c:v>5</c:v>
                </c:pt>
                <c:pt idx="30">
                  <c:v>4.9997999999999996</c:v>
                </c:pt>
                <c:pt idx="31">
                  <c:v>5.0000999999999998</c:v>
                </c:pt>
                <c:pt idx="32">
                  <c:v>5.0002000000000004</c:v>
                </c:pt>
                <c:pt idx="33">
                  <c:v>4.9999000000000002</c:v>
                </c:pt>
                <c:pt idx="34">
                  <c:v>4.9997999999999996</c:v>
                </c:pt>
                <c:pt idx="35">
                  <c:v>5.0003000000000002</c:v>
                </c:pt>
                <c:pt idx="36">
                  <c:v>5</c:v>
                </c:pt>
                <c:pt idx="37">
                  <c:v>4.9997999999999996</c:v>
                </c:pt>
                <c:pt idx="38">
                  <c:v>5</c:v>
                </c:pt>
                <c:pt idx="39">
                  <c:v>5.0004</c:v>
                </c:pt>
                <c:pt idx="40">
                  <c:v>5.0003000000000002</c:v>
                </c:pt>
                <c:pt idx="41">
                  <c:v>4.9999000000000002</c:v>
                </c:pt>
                <c:pt idx="42">
                  <c:v>5.0000999999999998</c:v>
                </c:pt>
                <c:pt idx="43">
                  <c:v>5.0003000000000002</c:v>
                </c:pt>
                <c:pt idx="44">
                  <c:v>5</c:v>
                </c:pt>
                <c:pt idx="45">
                  <c:v>4.9999000000000002</c:v>
                </c:pt>
                <c:pt idx="46">
                  <c:v>4.9997999999999996</c:v>
                </c:pt>
                <c:pt idx="47">
                  <c:v>5</c:v>
                </c:pt>
                <c:pt idx="48">
                  <c:v>5.0002000000000004</c:v>
                </c:pt>
                <c:pt idx="49">
                  <c:v>5.0000999999999998</c:v>
                </c:pt>
                <c:pt idx="50">
                  <c:v>4.9997999999999996</c:v>
                </c:pt>
                <c:pt idx="51">
                  <c:v>5.0003000000000002</c:v>
                </c:pt>
                <c:pt idx="52">
                  <c:v>5.0000999999999998</c:v>
                </c:pt>
                <c:pt idx="53">
                  <c:v>5.0002000000000004</c:v>
                </c:pt>
                <c:pt idx="54">
                  <c:v>5.0003000000000002</c:v>
                </c:pt>
                <c:pt idx="55">
                  <c:v>4.9999000000000002</c:v>
                </c:pt>
                <c:pt idx="56">
                  <c:v>5.0000999999999998</c:v>
                </c:pt>
                <c:pt idx="57">
                  <c:v>5.0003000000000002</c:v>
                </c:pt>
                <c:pt idx="58">
                  <c:v>5</c:v>
                </c:pt>
                <c:pt idx="59">
                  <c:v>5.0003000000000002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FF-D44B-A7D2-ED0C25AA03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9749103"/>
        <c:axId val="1809795519"/>
      </c:scatterChart>
      <c:valAx>
        <c:axId val="1809749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95519"/>
        <c:crosses val="autoZero"/>
        <c:crossBetween val="midCat"/>
      </c:valAx>
      <c:valAx>
        <c:axId val="180979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491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Sheet1!$G$2:$G$61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Sheet1!$H$2:$H$61</c:f>
              <c:numCache>
                <c:formatCode>General</c:formatCode>
                <c:ptCount val="60"/>
                <c:pt idx="0">
                  <c:v>3.3005</c:v>
                </c:pt>
                <c:pt idx="1">
                  <c:v>3.3003999999999998</c:v>
                </c:pt>
                <c:pt idx="2">
                  <c:v>3.3001999999999998</c:v>
                </c:pt>
                <c:pt idx="3">
                  <c:v>3.3005</c:v>
                </c:pt>
                <c:pt idx="4">
                  <c:v>3.3005</c:v>
                </c:pt>
                <c:pt idx="5">
                  <c:v>3.3003</c:v>
                </c:pt>
                <c:pt idx="6">
                  <c:v>3.3001999999999998</c:v>
                </c:pt>
                <c:pt idx="7">
                  <c:v>3.3005</c:v>
                </c:pt>
                <c:pt idx="8">
                  <c:v>3.3</c:v>
                </c:pt>
                <c:pt idx="9">
                  <c:v>3.3</c:v>
                </c:pt>
                <c:pt idx="10">
                  <c:v>3.3</c:v>
                </c:pt>
                <c:pt idx="11">
                  <c:v>3.3001</c:v>
                </c:pt>
                <c:pt idx="12">
                  <c:v>3.3003</c:v>
                </c:pt>
                <c:pt idx="13">
                  <c:v>3.3</c:v>
                </c:pt>
                <c:pt idx="14">
                  <c:v>3.3</c:v>
                </c:pt>
                <c:pt idx="15">
                  <c:v>3.3003999999999998</c:v>
                </c:pt>
                <c:pt idx="16">
                  <c:v>3.3003999999999998</c:v>
                </c:pt>
                <c:pt idx="17">
                  <c:v>3.3003</c:v>
                </c:pt>
                <c:pt idx="18">
                  <c:v>3.3003999999999998</c:v>
                </c:pt>
                <c:pt idx="19">
                  <c:v>3.3</c:v>
                </c:pt>
                <c:pt idx="20">
                  <c:v>3.3001999999999998</c:v>
                </c:pt>
                <c:pt idx="21">
                  <c:v>3.3005</c:v>
                </c:pt>
                <c:pt idx="22">
                  <c:v>3.3005</c:v>
                </c:pt>
                <c:pt idx="23">
                  <c:v>3.3</c:v>
                </c:pt>
                <c:pt idx="24">
                  <c:v>3.3003999999999998</c:v>
                </c:pt>
                <c:pt idx="25">
                  <c:v>3.3</c:v>
                </c:pt>
                <c:pt idx="26">
                  <c:v>3.3003999999999998</c:v>
                </c:pt>
                <c:pt idx="27">
                  <c:v>3.3001</c:v>
                </c:pt>
                <c:pt idx="28">
                  <c:v>3.3003999999999998</c:v>
                </c:pt>
                <c:pt idx="29">
                  <c:v>3.3</c:v>
                </c:pt>
                <c:pt idx="30">
                  <c:v>3.3</c:v>
                </c:pt>
                <c:pt idx="31">
                  <c:v>3.3003999999999998</c:v>
                </c:pt>
                <c:pt idx="32">
                  <c:v>3.3003999999999998</c:v>
                </c:pt>
                <c:pt idx="33">
                  <c:v>3.3001</c:v>
                </c:pt>
                <c:pt idx="34">
                  <c:v>3.3001</c:v>
                </c:pt>
                <c:pt idx="35">
                  <c:v>3.3</c:v>
                </c:pt>
                <c:pt idx="36">
                  <c:v>3.3001999999999998</c:v>
                </c:pt>
                <c:pt idx="37">
                  <c:v>3.3003999999999998</c:v>
                </c:pt>
                <c:pt idx="38">
                  <c:v>3.3003999999999998</c:v>
                </c:pt>
                <c:pt idx="39">
                  <c:v>3.3005</c:v>
                </c:pt>
                <c:pt idx="40">
                  <c:v>3.3005</c:v>
                </c:pt>
                <c:pt idx="41">
                  <c:v>3.3001999999999998</c:v>
                </c:pt>
                <c:pt idx="42">
                  <c:v>3.3003</c:v>
                </c:pt>
                <c:pt idx="43">
                  <c:v>3.3003999999999998</c:v>
                </c:pt>
                <c:pt idx="44">
                  <c:v>3.3005</c:v>
                </c:pt>
                <c:pt idx="45">
                  <c:v>3.3003999999999998</c:v>
                </c:pt>
                <c:pt idx="46">
                  <c:v>3.3003</c:v>
                </c:pt>
                <c:pt idx="47">
                  <c:v>3.3005</c:v>
                </c:pt>
                <c:pt idx="48">
                  <c:v>3.3003</c:v>
                </c:pt>
                <c:pt idx="49">
                  <c:v>3.3005</c:v>
                </c:pt>
                <c:pt idx="50">
                  <c:v>3.3</c:v>
                </c:pt>
                <c:pt idx="51">
                  <c:v>3.3</c:v>
                </c:pt>
                <c:pt idx="52">
                  <c:v>3.3001</c:v>
                </c:pt>
                <c:pt idx="53">
                  <c:v>3.3</c:v>
                </c:pt>
                <c:pt idx="54">
                  <c:v>3.3</c:v>
                </c:pt>
                <c:pt idx="55">
                  <c:v>3.3003</c:v>
                </c:pt>
                <c:pt idx="56">
                  <c:v>3.3</c:v>
                </c:pt>
                <c:pt idx="57">
                  <c:v>3.3003999999999998</c:v>
                </c:pt>
                <c:pt idx="58">
                  <c:v>3.3001</c:v>
                </c:pt>
                <c:pt idx="59">
                  <c:v>3.3001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001-D94F-99B5-551BAA96A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8688239"/>
        <c:axId val="1738737615"/>
      </c:scatterChart>
      <c:valAx>
        <c:axId val="1738688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</a:t>
                </a:r>
                <a:r>
                  <a:rPr lang="en-US" sz="1400" baseline="0"/>
                  <a:t> (miniute)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737615"/>
        <c:crosses val="autoZero"/>
        <c:crossBetween val="midCat"/>
      </c:valAx>
      <c:valAx>
        <c:axId val="1738737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688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F507B-2A68-4D42-A304-BA555E6B4A4E}" type="datetimeFigureOut">
              <a:rPr lang="en-US" smtClean="0"/>
              <a:t>4/27/24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7B75-C6D4-1044-A400-B34F687C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8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56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9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4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3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2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26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2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29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0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9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01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5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Everyone//end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59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6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Woojin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Talking through 2.4 GHz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Woojin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Two sensors locations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Water valve and Fan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-&gt; all talks to ESP32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6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173 milliliter is from (max capacity)/(time for tank to empty) = 4160/24-hour = 173.33 milliliter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Filter absorbing 150 milliliter is from wringing out filter and measuring the volume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4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Woojin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44ns from: SHT45 -&gt; ESP32 -&gt; </a:t>
            </a:r>
            <a:r>
              <a:rPr lang="en-US" err="1"/>
              <a:t>wifi</a:t>
            </a:r>
            <a:r>
              <a:rPr lang="en-US"/>
              <a:t> of 6m range -&gt; ESP32 -&gt; algorithm -&gt; relay actuation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4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en.wikipedia.org/wiki/Illinois_Fighting_Illini_basebal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en.wikipedia.org/wiki/Illinois_Fighting_Illini_basebal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Illinois_Fighting_Illini_basebal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https://en.wikipedia.org/wiki/Illinois_Fighting_Illini_basebal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Illinois_Fighting_Illini_basebal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Illinois_Fighting_Illini_basebal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Illinois_Fighting_Illini_basebal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4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Illinois_Fighting_Illini_basebal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4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hyperlink" Target="https://en.wikipedia.org/wiki/Illinois_Fighting_Illini_baseba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32.png"/><Relationship Id="rId4" Type="http://schemas.openxmlformats.org/officeDocument/2006/relationships/hyperlink" Target="https://en.wikipedia.org/wiki/Illinois_Fighting_Illini_baseba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6.png"/><Relationship Id="rId4" Type="http://schemas.openxmlformats.org/officeDocument/2006/relationships/hyperlink" Target="https://en.wikipedia.org/wiki/Illinois_Fighting_Illini_basebal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en.wikipedia.org/wiki/Illinois_Fighting_Illini_baseba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iki/Illinois_Fighting_Illini_baseba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s://en.wikipedia.org/wiki/Illinois_Fighting_Illini_baseb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75" y="453176"/>
            <a:ext cx="10058400" cy="9364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ea typeface="Calibri Light"/>
                <a:cs typeface="Calibri Light"/>
              </a:rPr>
              <a:t>Your Smart Automatic Humidifier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75" y="5122117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  <a:ea typeface="Calibri"/>
                <a:cs typeface="Calibri"/>
              </a:rPr>
              <a:t>Andrew Sherwin - Woojin Kim - Jalen Chen</a:t>
            </a:r>
          </a:p>
          <a:p>
            <a:r>
              <a:rPr lang="en" sz="2200" b="1" i="1" dirty="0">
                <a:solidFill>
                  <a:srgbClr val="FFFFFF"/>
                </a:solidFill>
                <a:latin typeface="Arial"/>
                <a:ea typeface="Calibri"/>
                <a:cs typeface="Arial"/>
              </a:rPr>
              <a:t>TA</a:t>
            </a:r>
            <a:r>
              <a:rPr lang="en" sz="2200" dirty="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Surya Vasanth</a:t>
            </a:r>
            <a:endParaRPr lang="en-US" sz="2200" dirty="0">
              <a:solidFill>
                <a:srgbClr val="FFFFFF"/>
              </a:solidFill>
            </a:endParaRPr>
          </a:p>
          <a:p>
            <a:r>
              <a:rPr lang="en" sz="2200" b="1" i="1" dirty="0">
                <a:solidFill>
                  <a:srgbClr val="FFFFFF"/>
                </a:solidFill>
                <a:latin typeface="Arial"/>
                <a:ea typeface="Calibri"/>
                <a:cs typeface="Arial"/>
              </a:rPr>
              <a:t>Professor</a:t>
            </a:r>
            <a:r>
              <a:rPr lang="en" sz="2200" dirty="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Dr. Jonathon Schuh</a:t>
            </a:r>
            <a:endParaRPr lang="en-US" sz="2200" dirty="0">
              <a:solidFill>
                <a:srgbClr val="FFFFFF"/>
              </a:solidFill>
            </a:endParaRPr>
          </a:p>
          <a:p>
            <a:endParaRPr lang="en-US" sz="22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4" name="4_22_2024">
            <a:hlinkClick r:id="" action="ppaction://media"/>
            <a:extLst>
              <a:ext uri="{FF2B5EF4-FFF2-40B4-BE49-F238E27FC236}">
                <a16:creationId xmlns:a16="http://schemas.microsoft.com/office/drawing/2014/main" id="{5D6CCEF7-936F-06E2-23B3-020570E63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21096" y="1477268"/>
            <a:ext cx="4746758" cy="35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E647-CA2E-BE71-7B96-96909B2B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C1B78325-09D2-B9B3-63B9-5A6500363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9490F1-21D7-2285-1B2E-78B6078E4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86197" y="1307080"/>
            <a:ext cx="6419603" cy="5431971"/>
          </a:xfrm>
        </p:spPr>
      </p:pic>
    </p:spTree>
    <p:extLst>
      <p:ext uri="{BB962C8B-B14F-4D97-AF65-F5344CB8AC3E}">
        <p14:creationId xmlns:p14="http://schemas.microsoft.com/office/powerpoint/2010/main" val="374448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3B3-A383-A756-4AFF-EF25B235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Humidifier</a:t>
            </a:r>
            <a:endParaRPr lang="en-US"/>
          </a:p>
        </p:txBody>
      </p:sp>
      <p:pic>
        <p:nvPicPr>
          <p:cNvPr id="7" name="Picture 6" descr="An orange and blue letter i&#10;&#10;Description automatically generated">
            <a:extLst>
              <a:ext uri="{FF2B5EF4-FFF2-40B4-BE49-F238E27FC236}">
                <a16:creationId xmlns:a16="http://schemas.microsoft.com/office/drawing/2014/main" id="{2F7015F2-6835-3A00-57DF-5EF1B0537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BB76E7D-E32E-17A8-8D36-A45118E0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40" y="2266950"/>
            <a:ext cx="1435100" cy="232410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00E1DB95-1C7D-2599-E107-657E887A8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304" y="1273629"/>
            <a:ext cx="5803392" cy="55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513D-BA4E-44E4-AC67-4731B931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Sensor</a:t>
            </a:r>
            <a:endParaRPr lang="en-US"/>
          </a:p>
        </p:txBody>
      </p:sp>
      <p:pic>
        <p:nvPicPr>
          <p:cNvPr id="8" name="Picture 7" descr="An orange and blue letter i&#10;&#10;Description automatically generated">
            <a:extLst>
              <a:ext uri="{FF2B5EF4-FFF2-40B4-BE49-F238E27FC236}">
                <a16:creationId xmlns:a16="http://schemas.microsoft.com/office/drawing/2014/main" id="{358DE83C-BA18-B423-D983-773FC186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5" name="Content Placeholder 4" descr="A diagram of a system&#10;&#10;Description automatically generated">
            <a:extLst>
              <a:ext uri="{FF2B5EF4-FFF2-40B4-BE49-F238E27FC236}">
                <a16:creationId xmlns:a16="http://schemas.microsoft.com/office/drawing/2014/main" id="{8CC6572B-36EA-BC34-644F-048C44076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09923" y="1372394"/>
            <a:ext cx="6169383" cy="5399314"/>
          </a:xfr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8727CFEB-65A0-08E5-E64C-ED8D8F4ED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06" y="2260600"/>
            <a:ext cx="144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D9E4-C91D-8DD9-BACA-9C8603E7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Demonstration</a:t>
            </a:r>
            <a:endParaRPr lang="en-US" dirty="0"/>
          </a:p>
        </p:txBody>
      </p:sp>
      <p:pic>
        <p:nvPicPr>
          <p:cNvPr id="3" name="4_22_2024">
            <a:hlinkClick r:id="" action="ppaction://media"/>
            <a:extLst>
              <a:ext uri="{FF2B5EF4-FFF2-40B4-BE49-F238E27FC236}">
                <a16:creationId xmlns:a16="http://schemas.microsoft.com/office/drawing/2014/main" id="{9A514423-E70B-80D0-D907-EACB471BF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0" y="1605642"/>
            <a:ext cx="655319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6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0" name="Picture 9" descr="A digital device with buttons and a display on top of it&#10;&#10;Description automatically generated">
            <a:extLst>
              <a:ext uri="{FF2B5EF4-FFF2-40B4-BE49-F238E27FC236}">
                <a16:creationId xmlns:a16="http://schemas.microsoft.com/office/drawing/2014/main" id="{F3F8E738-60D2-AADA-55A0-E08E08D4D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1" y="3673823"/>
            <a:ext cx="3649173" cy="2736880"/>
          </a:xfrm>
          <a:prstGeom prst="rect">
            <a:avLst/>
          </a:prstGeom>
        </p:spPr>
      </p:pic>
      <p:pic>
        <p:nvPicPr>
          <p:cNvPr id="12" name="Picture 11" descr="A electronic device with buttons and a display&#10;&#10;Description automatically generated">
            <a:extLst>
              <a:ext uri="{FF2B5EF4-FFF2-40B4-BE49-F238E27FC236}">
                <a16:creationId xmlns:a16="http://schemas.microsoft.com/office/drawing/2014/main" id="{73B325CD-0805-7C97-15F2-DA6E79E93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66" y="3673823"/>
            <a:ext cx="3649173" cy="2736880"/>
          </a:xfrm>
          <a:prstGeom prst="rect">
            <a:avLst/>
          </a:prstGeom>
        </p:spPr>
      </p:pic>
      <p:pic>
        <p:nvPicPr>
          <p:cNvPr id="14" name="Picture 13" descr="A hand holding a yellow pen&#10;&#10;Description automatically generated">
            <a:extLst>
              <a:ext uri="{FF2B5EF4-FFF2-40B4-BE49-F238E27FC236}">
                <a16:creationId xmlns:a16="http://schemas.microsoft.com/office/drawing/2014/main" id="{DB6E008E-9C85-5675-C960-EE77A28AA2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4096794" y="3663727"/>
            <a:ext cx="3998412" cy="2736880"/>
          </a:xfrm>
          <a:prstGeom prst="rect">
            <a:avLst/>
          </a:prstGeom>
        </p:spPr>
      </p:pic>
      <p:pic>
        <p:nvPicPr>
          <p:cNvPr id="15" name="Picture 1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04499E3-072B-3D64-1C50-2BADE56DD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2438"/>
            <a:ext cx="7772400" cy="2080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DDDC0-F1A2-4594-C944-FC307C7AB7A1}"/>
              </a:ext>
            </a:extLst>
          </p:cNvPr>
          <p:cNvSpPr txBox="1"/>
          <p:nvPr/>
        </p:nvSpPr>
        <p:spPr>
          <a:xfrm>
            <a:off x="1097636" y="6410703"/>
            <a:ext cx="2224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3.3V linear regulator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9ECD0-9A1E-9E49-D819-D835C27C800D}"/>
              </a:ext>
            </a:extLst>
          </p:cNvPr>
          <p:cNvSpPr txBox="1"/>
          <p:nvPr/>
        </p:nvSpPr>
        <p:spPr>
          <a:xfrm>
            <a:off x="4860116" y="6410703"/>
            <a:ext cx="2471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Temperature reading with laser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A4C6F-CB14-FFCE-64B6-0D025EE3E39B}"/>
              </a:ext>
            </a:extLst>
          </p:cNvPr>
          <p:cNvSpPr txBox="1"/>
          <p:nvPr/>
        </p:nvSpPr>
        <p:spPr>
          <a:xfrm>
            <a:off x="9144951" y="6410703"/>
            <a:ext cx="2088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5V linear regulator output</a:t>
            </a:r>
          </a:p>
        </p:txBody>
      </p:sp>
    </p:spTree>
    <p:extLst>
      <p:ext uri="{BB962C8B-B14F-4D97-AF65-F5344CB8AC3E}">
        <p14:creationId xmlns:p14="http://schemas.microsoft.com/office/powerpoint/2010/main" val="332515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250D079-ABE6-74AE-DBFA-F626106B3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2438"/>
            <a:ext cx="7772400" cy="2080113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A96994C-1D42-B2FD-ED70-2FFD3540E909}"/>
              </a:ext>
            </a:extLst>
          </p:cNvPr>
          <p:cNvGraphicFramePr>
            <a:graphicFrameLocks/>
          </p:cNvGraphicFramePr>
          <p:nvPr/>
        </p:nvGraphicFramePr>
        <p:xfrm>
          <a:off x="5998866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16859A1-E48E-7C88-CB5F-BF7626AB58F5}"/>
              </a:ext>
            </a:extLst>
          </p:cNvPr>
          <p:cNvGraphicFramePr>
            <a:graphicFrameLocks/>
          </p:cNvGraphicFramePr>
          <p:nvPr/>
        </p:nvGraphicFramePr>
        <p:xfrm>
          <a:off x="0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09867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(2)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DC2E6E-1F18-5EE3-8BEC-2AC0D57C8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9" name="Picture 8" descr="A hand holding a yellow pen&#10;&#10;Description automatically generated">
            <a:extLst>
              <a:ext uri="{FF2B5EF4-FFF2-40B4-BE49-F238E27FC236}">
                <a16:creationId xmlns:a16="http://schemas.microsoft.com/office/drawing/2014/main" id="{6C71C364-50A2-767F-C346-8CA39729E8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7944147" y="4216862"/>
            <a:ext cx="3060276" cy="2094733"/>
          </a:xfrm>
          <a:prstGeom prst="rect">
            <a:avLst/>
          </a:prstGeom>
        </p:spPr>
      </p:pic>
      <p:pic>
        <p:nvPicPr>
          <p:cNvPr id="11" name="Picture 10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C851F3A7-CDDD-22BF-BF9F-F989BCA82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47" y="1499552"/>
            <a:ext cx="3060276" cy="2295207"/>
          </a:xfrm>
          <a:prstGeom prst="rect">
            <a:avLst/>
          </a:prstGeom>
        </p:spPr>
      </p:pic>
      <p:pic>
        <p:nvPicPr>
          <p:cNvPr id="16" name="Content Placeholder 15" descr="A close-up of a computer&#10;&#10;Description automatically generated">
            <a:extLst>
              <a:ext uri="{FF2B5EF4-FFF2-40B4-BE49-F238E27FC236}">
                <a16:creationId xmlns:a16="http://schemas.microsoft.com/office/drawing/2014/main" id="{4D98140D-1901-6B86-6CA6-ED394CA0E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07" y="2313305"/>
            <a:ext cx="6507072" cy="267198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F5B0EC-3B29-8944-6BC0-3E9456B22D42}"/>
              </a:ext>
            </a:extLst>
          </p:cNvPr>
          <p:cNvSpPr txBox="1"/>
          <p:nvPr/>
        </p:nvSpPr>
        <p:spPr>
          <a:xfrm>
            <a:off x="8455833" y="3794759"/>
            <a:ext cx="2036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LED light control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D085-5F96-FE44-9DF5-77FBD6DF6281}"/>
              </a:ext>
            </a:extLst>
          </p:cNvPr>
          <p:cNvSpPr txBox="1"/>
          <p:nvPr/>
        </p:nvSpPr>
        <p:spPr>
          <a:xfrm>
            <a:off x="8287870" y="6311595"/>
            <a:ext cx="2372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Temperature reading example</a:t>
            </a:r>
          </a:p>
        </p:txBody>
      </p:sp>
    </p:spTree>
    <p:extLst>
      <p:ext uri="{BB962C8B-B14F-4D97-AF65-F5344CB8AC3E}">
        <p14:creationId xmlns:p14="http://schemas.microsoft.com/office/powerpoint/2010/main" val="3373936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(3)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35B0B2-583C-A28E-B3C6-857ADEEE32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10" name="Picture 9" descr="A electronic device with a digital display&#10;&#10;Description automatically generated">
            <a:extLst>
              <a:ext uri="{FF2B5EF4-FFF2-40B4-BE49-F238E27FC236}">
                <a16:creationId xmlns:a16="http://schemas.microsoft.com/office/drawing/2014/main" id="{2D59D970-0397-C9A4-083C-B1E6BA356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05" y="4288314"/>
            <a:ext cx="2939415" cy="2204561"/>
          </a:xfrm>
          <a:prstGeom prst="rect">
            <a:avLst/>
          </a:prstGeom>
        </p:spPr>
      </p:pic>
      <p:pic>
        <p:nvPicPr>
          <p:cNvPr id="13" name="Picture 12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09B6B711-58BD-F893-03BC-4196B81EB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04" y="1637249"/>
            <a:ext cx="2939416" cy="2204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9FDE1C-3ED8-239F-AFEE-9796B7D6E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1" y="2233422"/>
            <a:ext cx="6301994" cy="2107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7A1D98-D0C8-64E6-818D-CB810A7171B8}"/>
              </a:ext>
            </a:extLst>
          </p:cNvPr>
          <p:cNvSpPr txBox="1"/>
          <p:nvPr/>
        </p:nvSpPr>
        <p:spPr>
          <a:xfrm>
            <a:off x="8326124" y="3841811"/>
            <a:ext cx="2066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LED light when valve is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8C4D1-9822-5FFE-EC15-969CCDA9ADFE}"/>
              </a:ext>
            </a:extLst>
          </p:cNvPr>
          <p:cNvSpPr txBox="1"/>
          <p:nvPr/>
        </p:nvSpPr>
        <p:spPr>
          <a:xfrm>
            <a:off x="8317724" y="6492875"/>
            <a:ext cx="208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12V output to water valve</a:t>
            </a:r>
          </a:p>
        </p:txBody>
      </p:sp>
    </p:spTree>
    <p:extLst>
      <p:ext uri="{BB962C8B-B14F-4D97-AF65-F5344CB8AC3E}">
        <p14:creationId xmlns:p14="http://schemas.microsoft.com/office/powerpoint/2010/main" val="264425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(4)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89587FF-F1AF-53BC-C796-26981DED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" y="2223040"/>
            <a:ext cx="6502947" cy="2028920"/>
          </a:xfr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81BAF02-3159-5063-1BAE-E1FD895050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9ADE6-12D4-A407-09B8-822FEA8E8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1532954"/>
            <a:ext cx="2932176" cy="2199132"/>
          </a:xfrm>
          <a:prstGeom prst="rect">
            <a:avLst/>
          </a:prstGeom>
        </p:spPr>
      </p:pic>
      <p:pic>
        <p:nvPicPr>
          <p:cNvPr id="13" name="Picture 1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7ECDCC8-B55C-AB8E-702F-B29DF1B88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4225480"/>
            <a:ext cx="2932176" cy="2199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A447D-26D2-25B2-00AF-DEC3EB93479B}"/>
              </a:ext>
            </a:extLst>
          </p:cNvPr>
          <p:cNvSpPr txBox="1"/>
          <p:nvPr/>
        </p:nvSpPr>
        <p:spPr>
          <a:xfrm>
            <a:off x="8192842" y="3732086"/>
            <a:ext cx="2585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Water level sensor contact water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1DCAA-51D8-EBA9-7537-05AEFADB70AF}"/>
              </a:ext>
            </a:extLst>
          </p:cNvPr>
          <p:cNvSpPr txBox="1"/>
          <p:nvPr/>
        </p:nvSpPr>
        <p:spPr>
          <a:xfrm>
            <a:off x="8049195" y="6424612"/>
            <a:ext cx="2902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Water-valve off when water detected</a:t>
            </a:r>
          </a:p>
        </p:txBody>
      </p:sp>
    </p:spTree>
    <p:extLst>
      <p:ext uri="{BB962C8B-B14F-4D97-AF65-F5344CB8AC3E}">
        <p14:creationId xmlns:p14="http://schemas.microsoft.com/office/powerpoint/2010/main" val="127964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(1)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7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2D5861F3-EA5D-FCB7-F11C-983ACEFD4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62310"/>
            <a:ext cx="8051800" cy="2133600"/>
          </a:xfrm>
        </p:spPr>
      </p:pic>
      <p:pic>
        <p:nvPicPr>
          <p:cNvPr id="13" name="Picture 12" descr="A hand holding a yellow and black device&#10;&#10;Description automatically generated">
            <a:extLst>
              <a:ext uri="{FF2B5EF4-FFF2-40B4-BE49-F238E27FC236}">
                <a16:creationId xmlns:a16="http://schemas.microsoft.com/office/drawing/2014/main" id="{4BC85BC6-9FFE-8A9F-9CBF-0AD19074D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88" y="3662141"/>
            <a:ext cx="3316224" cy="2487168"/>
          </a:xfrm>
          <a:prstGeom prst="rect">
            <a:avLst/>
          </a:prstGeom>
        </p:spPr>
      </p:pic>
      <p:pic>
        <p:nvPicPr>
          <p:cNvPr id="15" name="Picture 14" descr="A electronic device with a display on top of it&#10;&#10;Description automatically generated">
            <a:extLst>
              <a:ext uri="{FF2B5EF4-FFF2-40B4-BE49-F238E27FC236}">
                <a16:creationId xmlns:a16="http://schemas.microsoft.com/office/drawing/2014/main" id="{A1826407-045F-73E1-E8AF-0F7A8F366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76" y="3662141"/>
            <a:ext cx="3316224" cy="24871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EB1A64-A8A5-78AF-DEF5-F6B570C5A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2141"/>
            <a:ext cx="3316224" cy="2487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543AA-0C4D-B3E8-A069-73F73DAD3F0A}"/>
              </a:ext>
            </a:extLst>
          </p:cNvPr>
          <p:cNvSpPr txBox="1"/>
          <p:nvPr/>
        </p:nvSpPr>
        <p:spPr>
          <a:xfrm>
            <a:off x="1504873" y="6149308"/>
            <a:ext cx="2224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3.3V linear regulator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0E948-FDB5-62A5-4B10-D66B9C61BBA6}"/>
              </a:ext>
            </a:extLst>
          </p:cNvPr>
          <p:cNvSpPr txBox="1"/>
          <p:nvPr/>
        </p:nvSpPr>
        <p:spPr>
          <a:xfrm>
            <a:off x="4860116" y="6149309"/>
            <a:ext cx="2471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Temperature reading with laser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74B61-DB1C-D306-6CD2-F2028777B6B1}"/>
              </a:ext>
            </a:extLst>
          </p:cNvPr>
          <p:cNvSpPr txBox="1"/>
          <p:nvPr/>
        </p:nvSpPr>
        <p:spPr>
          <a:xfrm>
            <a:off x="8749259" y="6149308"/>
            <a:ext cx="2088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5V linear regulator output</a:t>
            </a:r>
          </a:p>
        </p:txBody>
      </p:sp>
    </p:spTree>
    <p:extLst>
      <p:ext uri="{BB962C8B-B14F-4D97-AF65-F5344CB8AC3E}">
        <p14:creationId xmlns:p14="http://schemas.microsoft.com/office/powerpoint/2010/main" val="212005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CB50-181E-B2B4-5EBC-8BE1AC01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6504-9D8B-7E65-18DB-F7ACCD412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>
                <a:ea typeface="맑은 고딕"/>
                <a:cs typeface="Calibri"/>
              </a:rPr>
              <a:t>Problem</a:t>
            </a:r>
            <a:r>
              <a:rPr lang="ko-KR" altLang="en-US" dirty="0">
                <a:ea typeface="맑은 고딕"/>
                <a:cs typeface="Calibri"/>
              </a:rPr>
              <a:t> &amp; </a:t>
            </a:r>
            <a:r>
              <a:rPr lang="en-US" altLang="ko-KR" dirty="0">
                <a:ea typeface="맑은 고딕"/>
                <a:cs typeface="Calibri"/>
              </a:rPr>
              <a:t>Solution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Visual</a:t>
            </a:r>
            <a:r>
              <a:rPr lang="ko-KR" altLang="en-US" dirty="0">
                <a:ea typeface="맑은 고딕"/>
                <a:cs typeface="Calibri"/>
              </a:rPr>
              <a:t> Aid</a:t>
            </a:r>
          </a:p>
          <a:p>
            <a:r>
              <a:rPr lang="en-US" altLang="ko-KR" dirty="0">
                <a:ea typeface="맑은 고딕"/>
                <a:cs typeface="Calibri"/>
              </a:rPr>
              <a:t>High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en-US" altLang="ko-KR" dirty="0">
                <a:ea typeface="맑은 고딕"/>
                <a:cs typeface="Calibri"/>
              </a:rPr>
              <a:t>Level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en-US" altLang="ko-KR" dirty="0">
                <a:ea typeface="맑은 고딕"/>
                <a:cs typeface="Calibri"/>
              </a:rPr>
              <a:t>Requirements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Block Diagram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RV Table</a:t>
            </a:r>
          </a:p>
          <a:p>
            <a:r>
              <a:rPr lang="en-US" altLang="ko-KR" dirty="0">
                <a:ea typeface="맑은 고딕"/>
                <a:cs typeface="Calibri"/>
              </a:rPr>
              <a:t>Project Achievements</a:t>
            </a:r>
          </a:p>
          <a:p>
            <a:r>
              <a:rPr lang="en-US" altLang="ko-KR" dirty="0">
                <a:ea typeface="맑은 고딕"/>
                <a:cs typeface="Calibri"/>
              </a:rPr>
              <a:t>Future Plans</a:t>
            </a:r>
          </a:p>
        </p:txBody>
      </p:sp>
      <p:pic>
        <p:nvPicPr>
          <p:cNvPr id="8" name="Picture 7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2A5A4D42-A219-E5F6-5892-F37ED8747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r="16490"/>
          <a:stretch/>
        </p:blipFill>
        <p:spPr>
          <a:xfrm>
            <a:off x="6096000" y="1685487"/>
            <a:ext cx="4493740" cy="4491476"/>
          </a:xfrm>
          <a:prstGeom prst="rect">
            <a:avLst/>
          </a:prstGeom>
        </p:spPr>
      </p:pic>
      <p:pic>
        <p:nvPicPr>
          <p:cNvPr id="4" name="Picture 3" descr="An orange and blue letter i&#10;&#10;Description automatically generated">
            <a:extLst>
              <a:ext uri="{FF2B5EF4-FFF2-40B4-BE49-F238E27FC236}">
                <a16:creationId xmlns:a16="http://schemas.microsoft.com/office/drawing/2014/main" id="{74B617C7-65F1-9A40-B65C-A6E2AC295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9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(1)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7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2D5861F3-EA5D-FCB7-F11C-983ACEFD4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62310"/>
            <a:ext cx="8051800" cy="2133600"/>
          </a:xfr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09034D2-4CB8-7C30-63AA-02BF58457B99}"/>
              </a:ext>
            </a:extLst>
          </p:cNvPr>
          <p:cNvGraphicFramePr>
            <a:graphicFrameLocks/>
          </p:cNvGraphicFramePr>
          <p:nvPr/>
        </p:nvGraphicFramePr>
        <p:xfrm>
          <a:off x="0" y="3667648"/>
          <a:ext cx="6111606" cy="319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E131C6-1F06-2987-2548-553F677D798F}"/>
              </a:ext>
            </a:extLst>
          </p:cNvPr>
          <p:cNvGraphicFramePr>
            <a:graphicFrameLocks/>
          </p:cNvGraphicFramePr>
          <p:nvPr/>
        </p:nvGraphicFramePr>
        <p:xfrm>
          <a:off x="6080395" y="3667648"/>
          <a:ext cx="6111605" cy="319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278515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(2)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close-up of a diagram&#10;&#10;Description automatically generated">
            <a:extLst>
              <a:ext uri="{FF2B5EF4-FFF2-40B4-BE49-F238E27FC236}">
                <a16:creationId xmlns:a16="http://schemas.microsoft.com/office/drawing/2014/main" id="{0F117428-512E-E923-2D51-7D551D8AE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8" y="2524748"/>
            <a:ext cx="6403506" cy="3181424"/>
          </a:xfrm>
        </p:spPr>
      </p:pic>
      <p:pic>
        <p:nvPicPr>
          <p:cNvPr id="9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FAF9-A6FF-10C6-7469-E67EBFBED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378359" y="2128741"/>
            <a:ext cx="6475694" cy="314071"/>
          </a:xfrm>
          <a:prstGeom prst="rect">
            <a:avLst/>
          </a:prstGeom>
        </p:spPr>
      </p:pic>
      <p:pic>
        <p:nvPicPr>
          <p:cNvPr id="4" name="Picture 3" descr="A hand holding a phone over a digital device&#10;&#10;Description automatically generated">
            <a:extLst>
              <a:ext uri="{FF2B5EF4-FFF2-40B4-BE49-F238E27FC236}">
                <a16:creationId xmlns:a16="http://schemas.microsoft.com/office/drawing/2014/main" id="{ACE09EAF-7042-218F-7FD7-CAEC4555AA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1" t="11691" r="3454" b="12032"/>
          <a:stretch/>
        </p:blipFill>
        <p:spPr>
          <a:xfrm>
            <a:off x="7207648" y="2442813"/>
            <a:ext cx="4753123" cy="326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D3F7B-0E4E-8EB3-C423-9EF46E0EBA1C}"/>
              </a:ext>
            </a:extLst>
          </p:cNvPr>
          <p:cNvSpPr txBox="1"/>
          <p:nvPr/>
        </p:nvSpPr>
        <p:spPr>
          <a:xfrm>
            <a:off x="7372441" y="5706172"/>
            <a:ext cx="4412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Commercial humidity and temperature sensor verification</a:t>
            </a:r>
          </a:p>
        </p:txBody>
      </p:sp>
    </p:spTree>
    <p:extLst>
      <p:ext uri="{BB962C8B-B14F-4D97-AF65-F5344CB8AC3E}">
        <p14:creationId xmlns:p14="http://schemas.microsoft.com/office/powerpoint/2010/main" val="195945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E73A-D5AB-E0B8-3012-74FFEF0A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Achievements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6224-EC34-11DA-DEE5-C4FFA0F02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2943" cy="4863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Sensor Subsystem reads temperature and humidity data from SHT45</a:t>
            </a:r>
          </a:p>
          <a:p>
            <a:r>
              <a:rPr lang="en-US">
                <a:cs typeface="Calibri"/>
              </a:rPr>
              <a:t>Sensor Subsystem communicates with Humidifier Subsystem with Wi-Fi</a:t>
            </a:r>
          </a:p>
          <a:p>
            <a:r>
              <a:rPr lang="en-US">
                <a:cs typeface="Calibri"/>
              </a:rPr>
              <a:t>Humidifier Subsystem successfully activates humidifier</a:t>
            </a:r>
          </a:p>
          <a:p>
            <a:r>
              <a:rPr lang="en-US">
                <a:cs typeface="Calibri"/>
              </a:rPr>
              <a:t>Humidifier Subsystem successfully activates water valve</a:t>
            </a:r>
          </a:p>
          <a:p>
            <a:r>
              <a:rPr lang="en-US">
                <a:cs typeface="Calibri"/>
              </a:rPr>
              <a:t>Humidifier Subsystem successfully reads from water level sensors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Bonus: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User Interface through access point to control Humidifier Subsystem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254E197A-AA5A-730B-EEF0-547C3F104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01E7-1165-15ED-5FAE-387FDB4C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Future Plans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F81A-D174-7E0A-16D6-160420643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Integrate with Amazon Alexa, Apple HomeKit, and Google Assistant</a:t>
            </a:r>
          </a:p>
          <a:p>
            <a:r>
              <a:rPr lang="en-US">
                <a:cs typeface="Calibri"/>
              </a:rPr>
              <a:t>Further compact PCB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Remove ESP32 programming components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Improve PCB enclosure design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Improve UI design</a:t>
            </a:r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Potentially remove water level sensor and water valve</a:t>
            </a:r>
          </a:p>
          <a:p>
            <a:r>
              <a:rPr lang="en-US">
                <a:ea typeface="Calibri" panose="020F0502020204030204"/>
                <a:cs typeface="Calibri"/>
              </a:rPr>
              <a:t>Consult with business consultants to push product on market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C805746-33A8-BEC0-06CA-4CA5F92BF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2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ADA-D8B2-821E-79CF-265FD758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28" y="5141842"/>
            <a:ext cx="9946944" cy="1325563"/>
          </a:xfrm>
        </p:spPr>
        <p:txBody>
          <a:bodyPr/>
          <a:lstStyle/>
          <a:p>
            <a:r>
              <a:rPr lang="en-US" sz="4000">
                <a:cs typeface="Calibri Light"/>
              </a:rPr>
              <a:t>Your Oasis Awaits: Refresh, Rejuvenate, Breathe</a:t>
            </a:r>
          </a:p>
        </p:txBody>
      </p:sp>
      <p:pic>
        <p:nvPicPr>
          <p:cNvPr id="4" name="Picture 3" descr="An orange and blue letter i&#10;&#10;Description automatically generated">
            <a:extLst>
              <a:ext uri="{FF2B5EF4-FFF2-40B4-BE49-F238E27FC236}">
                <a16:creationId xmlns:a16="http://schemas.microsoft.com/office/drawing/2014/main" id="{0C5696B6-4D67-CA23-278D-9B78DEA75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  <p:pic>
        <p:nvPicPr>
          <p:cNvPr id="3" name="4_22_2024">
            <a:hlinkClick r:id="" action="ppaction://media"/>
            <a:extLst>
              <a:ext uri="{FF2B5EF4-FFF2-40B4-BE49-F238E27FC236}">
                <a16:creationId xmlns:a16="http://schemas.microsoft.com/office/drawing/2014/main" id="{70D0370F-A7A1-4BAF-85BC-03B69D732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80014" y="1072242"/>
            <a:ext cx="5431972" cy="40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8ABC1-3E51-A3C5-1FC6-9721337C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600AF5-A3B9-F39D-4D55-AA6C1B3A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663" y="1850883"/>
            <a:ext cx="4668673" cy="50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3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221C-1994-9DB3-1038-A81D3C8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B962-3CD9-F949-2F18-F0AECB545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Environmental Protection Agency highly suggests 30-50% humidity indoors</a:t>
            </a:r>
          </a:p>
          <a:p>
            <a:r>
              <a:rPr lang="en-US" dirty="0">
                <a:ea typeface="Calibri"/>
                <a:cs typeface="Calibri"/>
              </a:rPr>
              <a:t>Chemicals, gasses, pollen, mold, and other particles are reduced</a:t>
            </a:r>
          </a:p>
          <a:p>
            <a:r>
              <a:rPr lang="en-US" dirty="0">
                <a:ea typeface="Calibri"/>
                <a:cs typeface="Calibri"/>
              </a:rPr>
              <a:t>Most cheap humidifiers are bad for the user's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Warm mist – cause nasal passages to swell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Ultrasonic </a:t>
            </a:r>
            <a:r>
              <a:rPr lang="en-US" dirty="0">
                <a:ea typeface="Calibri"/>
                <a:cs typeface="Calibri"/>
              </a:rPr>
              <a:t>– displaces minerals and bacteria</a:t>
            </a:r>
          </a:p>
          <a:p>
            <a:r>
              <a:rPr lang="en-US" dirty="0">
                <a:ea typeface="Calibri"/>
                <a:cs typeface="Calibri"/>
              </a:rPr>
              <a:t>Manual humidifiers can over/under humidity</a:t>
            </a:r>
          </a:p>
          <a:p>
            <a:r>
              <a:rPr lang="en-US" dirty="0">
                <a:ea typeface="Calibri"/>
                <a:cs typeface="Calibri"/>
              </a:rPr>
              <a:t>Humidifiers on market need manual water refilling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F26AAE91-B7D5-CD6E-3D01-AC1FE8E4E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6" name="Picture 5" descr="A black nose with a curved nose&#10;&#10;Description automatically generated">
            <a:extLst>
              <a:ext uri="{FF2B5EF4-FFF2-40B4-BE49-F238E27FC236}">
                <a16:creationId xmlns:a16="http://schemas.microsoft.com/office/drawing/2014/main" id="{0946E152-F600-F1A2-734E-1CA2B0BEC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0603" y="3153103"/>
            <a:ext cx="1152420" cy="293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3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9B42-673F-ECF6-91E4-C792D823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89DB-F78E-29CE-66EB-1C3D1B7B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Cool mist humidifier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Good for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Evaporates water off filter</a:t>
            </a:r>
          </a:p>
          <a:p>
            <a:r>
              <a:rPr lang="en-US">
                <a:ea typeface="+mn-lt"/>
                <a:cs typeface="+mn-lt"/>
              </a:rPr>
              <a:t>Remote humidity sensing via 3 sensors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Automatic on/off humidifier based on humidity</a:t>
            </a:r>
          </a:p>
          <a:p>
            <a:r>
              <a:rPr lang="en-US">
                <a:ea typeface="Calibri"/>
                <a:cs typeface="Calibri"/>
              </a:rPr>
              <a:t>Automatic water valve with water level sensing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A8FC8977-A203-B7F1-A953-9E48EBA20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9FA3-617C-ADAA-5363-50A784FA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7A800-5EFD-5C04-33FE-CE85AC6CC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308" y="1308206"/>
            <a:ext cx="10218615" cy="5298250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7E7D1EB-25BC-CE4B-88C8-99332D6A6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A03B-F0CD-A1D7-ACBC-B8731427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 - Component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69622-CA61-5715-19BC-C2EF1E675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000" y="1344912"/>
            <a:ext cx="9202615" cy="5156457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C0494988-407D-2C80-D46D-B9B7E9E8A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6ECC8034-E99E-F8B4-884F-51DEF5B31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57B28-FD10-5DC1-BC78-4B3040BD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High Level 1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6F62-62F9-A3F4-78D1-E257F4B6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952817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Humidifier's ESP32 communication with three different sensors via 2.4GHz Wi-Fi 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Average humidity data from three sensors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Create temperature dependent humidity calculation algorithm</a:t>
            </a:r>
            <a:endParaRPr lang="en-US" sz="2000">
              <a:cs typeface="Calibri"/>
            </a:endParaRP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7C57E70-2565-B174-82C1-43BAD29B2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2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Open/close valve to refill the water tank</a:t>
            </a:r>
            <a:endParaRPr lang="ko-KR" altLang="en-US" sz="1600" dirty="0">
              <a:ea typeface="맑은 고딕" panose="020B0503020000020004" pitchFamily="34" charset="-127"/>
              <a:cs typeface="+mn-lt"/>
            </a:endParaRPr>
          </a:p>
          <a:p>
            <a:pPr marL="0" indent="0">
              <a:buNone/>
            </a:pPr>
            <a:endParaRPr lang="en-US" altLang="ko-KR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Two water level sensors GPIO input to ESP32</a:t>
            </a: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Max capacity of the water tank: 4.16 liters</a:t>
            </a: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Filter absorbs around 150 milliliters ± 5 milliliters</a:t>
            </a: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Evaporation rate approximately 173 milliliters per hour (in 40% humidity room)</a:t>
            </a: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15" name="Picture 4" descr="Water droplet and ripple">
            <a:extLst>
              <a:ext uri="{FF2B5EF4-FFF2-40B4-BE49-F238E27FC236}">
                <a16:creationId xmlns:a16="http://schemas.microsoft.com/office/drawing/2014/main" id="{59801EF6-9186-2478-A7D1-846F81C60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7" r="7174" b="-3"/>
          <a:stretch/>
        </p:blipFill>
        <p:spPr>
          <a:xfrm>
            <a:off x="6517529" y="867064"/>
            <a:ext cx="4476006" cy="504879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3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On/off fan based on pre-configured ideal humidity range, 35% and 50% humidity, based on an algorithm averaging the readings from 3 sensors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Actuate relay with LED output for ON signal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Theoretical estimation of 44ns response time to on/off the humidifier’s fan (w/o runtime)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/>
              <a:t>High voltage (120V AC) components does not interfere with low voltage components (&lt; 12V DC)</a:t>
            </a:r>
            <a:endParaRPr lang="en-US" sz="1600">
              <a:cs typeface="Calibr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4" name="Rectangle 3" descr="과학자">
            <a:extLst>
              <a:ext uri="{FF2B5EF4-FFF2-40B4-BE49-F238E27FC236}">
                <a16:creationId xmlns:a16="http://schemas.microsoft.com/office/drawing/2014/main" id="{999824DA-9026-78ED-C6FD-D6017FBC0E98}"/>
              </a:ext>
            </a:extLst>
          </p:cNvPr>
          <p:cNvSpPr/>
          <p:nvPr/>
        </p:nvSpPr>
        <p:spPr>
          <a:xfrm>
            <a:off x="8009704" y="1716256"/>
            <a:ext cx="1944000" cy="1944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 descr="무지개">
            <a:extLst>
              <a:ext uri="{FF2B5EF4-FFF2-40B4-BE49-F238E27FC236}">
                <a16:creationId xmlns:a16="http://schemas.microsoft.com/office/drawing/2014/main" id="{0C5A2298-23A2-53A6-7827-B863991E4BC8}"/>
              </a:ext>
            </a:extLst>
          </p:cNvPr>
          <p:cNvSpPr/>
          <p:nvPr/>
        </p:nvSpPr>
        <p:spPr>
          <a:xfrm>
            <a:off x="8009704" y="4037308"/>
            <a:ext cx="1944000" cy="1944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73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679</Words>
  <Application>Microsoft Macintosh PowerPoint</Application>
  <PresentationFormat>Widescreen</PresentationFormat>
  <Paragraphs>161</Paragraphs>
  <Slides>25</Slides>
  <Notes>23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맑은 고딕</vt:lpstr>
      <vt:lpstr>Aptos</vt:lpstr>
      <vt:lpstr>Arial</vt:lpstr>
      <vt:lpstr>Calibri</vt:lpstr>
      <vt:lpstr>Calibri Light</vt:lpstr>
      <vt:lpstr>Courier New</vt:lpstr>
      <vt:lpstr>office theme</vt:lpstr>
      <vt:lpstr>Your Smart Automatic Humidifier</vt:lpstr>
      <vt:lpstr>Agenda</vt:lpstr>
      <vt:lpstr>Problem</vt:lpstr>
      <vt:lpstr>Solution</vt:lpstr>
      <vt:lpstr>Visual Aid</vt:lpstr>
      <vt:lpstr>Visual Aid - Component</vt:lpstr>
      <vt:lpstr>High Level 1</vt:lpstr>
      <vt:lpstr>High Level 2</vt:lpstr>
      <vt:lpstr>High Level 3</vt:lpstr>
      <vt:lpstr>Block Diagram</vt:lpstr>
      <vt:lpstr>Block Diagram - Humidifier</vt:lpstr>
      <vt:lpstr>Block Diagram - Sensor</vt:lpstr>
      <vt:lpstr>Demonstration</vt:lpstr>
      <vt:lpstr>RV Table – Central Humidifier Subsystem (1)</vt:lpstr>
      <vt:lpstr>RV Table – Central Humidifier Subsystem (1)</vt:lpstr>
      <vt:lpstr>RV Table – Central Humidifier Subsystem (2)</vt:lpstr>
      <vt:lpstr>RV Table – Central Humidifier Subsystem (3)</vt:lpstr>
      <vt:lpstr>RV Table – Central Humidifier Subsystem (4)</vt:lpstr>
      <vt:lpstr>RV Table – Humidity Sensor Subsystem (1) </vt:lpstr>
      <vt:lpstr>RV Table – Humidity Sensor Subsystem (1) </vt:lpstr>
      <vt:lpstr>RV Table – Humidity Sensor Subsystem (2) </vt:lpstr>
      <vt:lpstr>Project Achievements</vt:lpstr>
      <vt:lpstr>Future Plans</vt:lpstr>
      <vt:lpstr>Your Oasis Awaits: Refresh, Rejuvenate, Breathe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Andrew Xie</cp:lastModifiedBy>
  <cp:revision>6</cp:revision>
  <dcterms:created xsi:type="dcterms:W3CDTF">2024-02-28T04:35:34Z</dcterms:created>
  <dcterms:modified xsi:type="dcterms:W3CDTF">2024-04-27T21:01:44Z</dcterms:modified>
</cp:coreProperties>
</file>